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800" y="2553157"/>
            <a:ext cx="12475909" cy="30475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300" kern="0" spc="-21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R</a:t>
            </a:r>
            <a:r>
              <a:rPr lang="en-US" sz="21300" kern="0" spc="-21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eader25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121433" y="2660650"/>
            <a:ext cx="12544766" cy="266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3500" dirty="0">
                <a:solidFill>
                  <a:srgbClr val="FFFFFF"/>
                </a:solidFill>
                <a:latin typeface="Noto Sans CJK KR Thin" pitchFamily="34" charset="0"/>
              </a:rPr>
              <a:t>Reader25</a:t>
            </a:r>
          </a:p>
          <a:p>
            <a:pPr algn="ctr"/>
            <a:r>
              <a:rPr lang="en-US" sz="1900" b="1" kern="0" spc="3500" dirty="0">
                <a:solidFill>
                  <a:srgbClr val="FFFFFF"/>
                </a:solidFill>
                <a:latin typeface="Noto Sans CJK KR Thin" pitchFamily="34" charset="0"/>
              </a:rPr>
              <a:t>For project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0F915-9586-4EB0-B9D9-C77156870F9E}"/>
              </a:ext>
            </a:extLst>
          </p:cNvPr>
          <p:cNvSpPr txBox="1"/>
          <p:nvPr/>
        </p:nvSpPr>
        <p:spPr>
          <a:xfrm>
            <a:off x="12192000" y="7658100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kern="0" dirty="0">
              <a:solidFill>
                <a:srgbClr val="FFFFFF"/>
              </a:solidFill>
              <a:latin typeface="Noto Sans CJK KR Black" pitchFamily="34" charset="0"/>
              <a:ea typeface="맑은 고딕" panose="020B0503020000020004" pitchFamily="50" charset="-127"/>
            </a:endParaRPr>
          </a:p>
          <a:p>
            <a:r>
              <a:rPr lang="ko-KR" altLang="en-US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조장 </a:t>
            </a:r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 err="1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이유쥰</a:t>
            </a:r>
            <a:endParaRPr lang="en-US" altLang="ko-KR" sz="2000" kern="0" dirty="0">
              <a:solidFill>
                <a:srgbClr val="FFFFFF"/>
              </a:solidFill>
              <a:latin typeface="Noto Sans CJK KR Black" pitchFamily="34" charset="0"/>
              <a:ea typeface="맑은 고딕" panose="020B0503020000020004" pitchFamily="50" charset="-127"/>
            </a:endParaRPr>
          </a:p>
          <a:p>
            <a:r>
              <a:rPr lang="ko-KR" altLang="en-US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팀원 </a:t>
            </a:r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20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최혜진</a:t>
            </a:r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김수연</a:t>
            </a:r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 err="1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금민석</a:t>
            </a:r>
            <a:r>
              <a:rPr lang="ko-KR" altLang="en-US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 임형준</a:t>
            </a:r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강병현</a:t>
            </a:r>
            <a:endParaRPr lang="en-US" altLang="ko-KR" sz="2000" kern="0" dirty="0">
              <a:solidFill>
                <a:srgbClr val="FFFFFF"/>
              </a:solidFill>
              <a:latin typeface="Noto Sans CJK KR Black" pitchFamily="34" charset="0"/>
              <a:ea typeface="맑은 고딕" panose="020B0503020000020004" pitchFamily="50" charset="-127"/>
            </a:endParaRPr>
          </a:p>
          <a:p>
            <a:r>
              <a:rPr lang="en-US" altLang="ko-KR" sz="2000" kern="0" dirty="0">
                <a:solidFill>
                  <a:srgbClr val="FFFFFF"/>
                </a:solidFill>
                <a:latin typeface="Noto Sans CJK KR Black" pitchFamily="34" charset="0"/>
                <a:ea typeface="맑은 고딕" panose="020B0503020000020004" pitchFamily="50" charset="-127"/>
              </a:rPr>
              <a:t>  </a:t>
            </a:r>
            <a:endParaRPr lang="ko-KR" altLang="en-US" sz="2000" kern="0" dirty="0">
              <a:solidFill>
                <a:srgbClr val="FFFFFF"/>
              </a:solidFill>
              <a:latin typeface="Noto Sans CJK KR Black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9383F95-78F2-4EC0-BF62-141B7B126C94}"/>
              </a:ext>
            </a:extLst>
          </p:cNvPr>
          <p:cNvSpPr txBox="1"/>
          <p:nvPr/>
        </p:nvSpPr>
        <p:spPr>
          <a:xfrm>
            <a:off x="11125200" y="7048500"/>
            <a:ext cx="3810000" cy="609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leader23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F07CC-09B0-4B5B-9C06-807F7D83F0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3" b="16623"/>
          <a:stretch/>
        </p:blipFill>
        <p:spPr>
          <a:xfrm>
            <a:off x="14478000" y="-190500"/>
            <a:ext cx="2126957" cy="220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1195" y="-100317"/>
            <a:ext cx="10477275" cy="10477275"/>
            <a:chOff x="-1451195" y="-100317"/>
            <a:chExt cx="10477275" cy="10477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1195" y="-100317"/>
              <a:ext cx="10477275" cy="10477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649200" y="1714500"/>
            <a:ext cx="6169252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252525"/>
                </a:solidFill>
                <a:latin typeface="Noto Sans CJK KR Regular" pitchFamily="34" charset="0"/>
                <a:ea typeface="맑은 고딕" panose="020B0503020000020004" pitchFamily="50" charset="-127"/>
                <a:cs typeface="Noto Sans CJK KR Regular" pitchFamily="34" charset="0"/>
              </a:rPr>
              <a:t>개발 배경</a:t>
            </a:r>
            <a:endParaRPr lang="en-US" altLang="ko-KR"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12649200" y="1154685"/>
            <a:ext cx="362957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822161" y="230701"/>
            <a:ext cx="2304537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0" kern="0" spc="-300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3492" y="-388076"/>
            <a:ext cx="11060877" cy="11060877"/>
            <a:chOff x="7343492" y="-388076"/>
            <a:chExt cx="11060877" cy="11060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3492" y="-388076"/>
              <a:ext cx="11060877" cy="110608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66667" y="4500998"/>
            <a:ext cx="1921096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제품특징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66667" y="3922136"/>
            <a:ext cx="5866871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Product description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66667" y="5416342"/>
            <a:ext cx="6230363" cy="14631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비즈컴퍼니 제품들 중 하나인</a:t>
            </a:r>
          </a:p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노트북의 특징 3가지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009524" y="2250753"/>
            <a:ext cx="740814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단단하고 견고하게 만들어 집니다.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009524" y="1671891"/>
            <a:ext cx="239226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S</a:t>
            </a:r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olidity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009524" y="5301152"/>
            <a:ext cx="840000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군더더기 없이 어디에도 잘 어울립니다.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009524" y="4722290"/>
            <a:ext cx="217004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S</a:t>
            </a:r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imple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009524" y="8327887"/>
            <a:ext cx="840000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오래 사용할 수 있고 유용성이 높습니다.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009524" y="7749025"/>
            <a:ext cx="331290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U</a:t>
            </a:r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sefulness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927451" y="897097"/>
            <a:ext cx="2565651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927451" y="3963763"/>
            <a:ext cx="2565651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946499" y="7011382"/>
            <a:ext cx="2565651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2147" y="2143873"/>
            <a:ext cx="311606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추천사용 연령대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248020" y="1545963"/>
            <a:ext cx="475627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Recommended age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232147" y="3059100"/>
            <a:ext cx="9782728" cy="14445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비즈컴퍼니 노트북은 전연령대가 사용하기 쉽게 누구나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익숙하게 사용하실 수 있습니다.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103175" y="5154989"/>
            <a:ext cx="4076190" cy="4076190"/>
            <a:chOff x="2103175" y="5154989"/>
            <a:chExt cx="4076190" cy="40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75" y="5154989"/>
              <a:ext cx="4076190" cy="40761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70840" y="6966232"/>
            <a:ext cx="3450717" cy="1766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학생층-젊은층사이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학습용 및 커뮤니케이션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등으로 용이하게 사용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734128" y="6176079"/>
            <a:ext cx="234523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10 ~ 20 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063688" y="5154989"/>
            <a:ext cx="4076190" cy="4076190"/>
            <a:chOff x="7063688" y="5154989"/>
            <a:chExt cx="4076190" cy="40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3688" y="5154989"/>
              <a:ext cx="4076190" cy="40761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031353" y="6966232"/>
            <a:ext cx="3450717" cy="1766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학생층-젊은층사이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학습용 및 커뮤니케이션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등으로 용이하게 사용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24202" y="5129592"/>
            <a:ext cx="4076190" cy="4076190"/>
            <a:chOff x="12024202" y="5129592"/>
            <a:chExt cx="40761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202" y="5129592"/>
              <a:ext cx="4076190" cy="407619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991867" y="6966232"/>
            <a:ext cx="3450717" cy="1766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학생층-젊은층사이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학습용 및 커뮤니케이션</a:t>
            </a:r>
          </a:p>
          <a:p>
            <a:pPr algn="ctr"/>
            <a:r>
              <a:rPr lang="en-US" sz="29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등으로 용이하게 사용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757937" y="6176079"/>
            <a:ext cx="234523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30 ~ 40 대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655155" y="6176079"/>
            <a:ext cx="234523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40 ~ 50 대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72487" y="-102596"/>
            <a:ext cx="10476190" cy="10476190"/>
            <a:chOff x="8772487" y="-102596"/>
            <a:chExt cx="10476190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2487" y="-102596"/>
              <a:ext cx="10476190" cy="104761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81217" y="5152342"/>
            <a:ext cx="76513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구매자들 사용후기 및 앞으로의 방향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81217" y="4592527"/>
            <a:ext cx="377837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03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81217" y="6067685"/>
            <a:ext cx="10000601" cy="50599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비즈컴퍼니 제품을 구매하고 사용한 분들의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사용후기들과 제품출시에 대한 앞으로의 방향에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대해 안내합니다.</a:t>
            </a:r>
          </a:p>
          <a:p>
            <a:pPr algn="just"/>
            <a:endParaRPr lang="en-US" sz="3600" dirty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비즈컴퍼니 제품을 구매하고 사용한 분들의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사용후기들과 제품출시에 대한 앞으로의 방향에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대해 안내합니다.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12834" y="230701"/>
            <a:ext cx="2304537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0" kern="0" spc="-300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3669" y="1591492"/>
            <a:ext cx="343352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구매자들 사용후기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71923" y="993582"/>
            <a:ext cx="3486431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S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pent period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532240" y="2506719"/>
            <a:ext cx="11052569" cy="14445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구비즈컴퍼니 </a:t>
            </a:r>
            <a:r>
              <a:rPr lang="en-US" sz="3600" b="1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노트북을 구매하시고 사용하신 분들의 후기들</a:t>
            </a:r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은</a:t>
            </a:r>
          </a:p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앞으로 출시될 제품들에게도 많은 도움이 될 것입니다.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18591" y="7538517"/>
            <a:ext cx="3905082" cy="2569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usb3.0포트가 있어서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기기의 고장만 없다면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10년은 무난히 사용할 수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있을 것 같아 좋습니다!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797956" y="6813594"/>
            <a:ext cx="210614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@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user1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886389" y="4038364"/>
            <a:ext cx="2538527" cy="2538527"/>
            <a:chOff x="5886389" y="4038364"/>
            <a:chExt cx="2538527" cy="25385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6389" y="4038364"/>
              <a:ext cx="2538527" cy="25385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2377" y="4018496"/>
            <a:ext cx="2538527" cy="2538527"/>
            <a:chOff x="1792377" y="4018496"/>
            <a:chExt cx="2538527" cy="25385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377" y="4018496"/>
              <a:ext cx="2538527" cy="253852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03332" y="7558385"/>
            <a:ext cx="4161355" cy="2569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내구성도 좋을 뿐만 아니라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업데이트도 손쉽게 할 수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있고 사용성이 너무 편리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해서 좋습니다!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6046164" y="6833461"/>
            <a:ext cx="1923301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@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user2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793614" y="7558385"/>
            <a:ext cx="4130374" cy="2569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마이크로 sd를 삽입할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수 있어 데잍터를 옮기거나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보조 용량으로 사용하는 데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매우 좋습니다!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823835" y="6833461"/>
            <a:ext cx="241333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@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user3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074413" y="4038364"/>
            <a:ext cx="2538527" cy="2538527"/>
            <a:chOff x="14074413" y="4038364"/>
            <a:chExt cx="2538527" cy="25385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413" y="4038364"/>
              <a:ext cx="2538527" cy="2538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0401" y="4038364"/>
            <a:ext cx="2538527" cy="2538527"/>
            <a:chOff x="9980401" y="4038364"/>
            <a:chExt cx="2538527" cy="25385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0401" y="4038364"/>
              <a:ext cx="2538527" cy="25385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117256" y="7558385"/>
            <a:ext cx="3710700" cy="25695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직업상 휴대해서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사용하는 경우가 있어서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무게도 가벼워야 했는데</a:t>
            </a:r>
          </a:p>
          <a:p>
            <a:pPr algn="ctr"/>
            <a:r>
              <a:rPr lang="en-US" sz="32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가벼워서 좋아요!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3974398" y="6833461"/>
            <a:ext cx="228212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@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user4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862" y="0"/>
            <a:ext cx="8799751" cy="10547837"/>
            <a:chOff x="-93862" y="0"/>
            <a:chExt cx="8799751" cy="10547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862" y="0"/>
              <a:ext cx="8799751" cy="10547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469334" y="1349726"/>
            <a:ext cx="17757234" cy="8203939"/>
            <a:chOff x="-10469334" y="1349726"/>
            <a:chExt cx="17757234" cy="8203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469334" y="1349726"/>
              <a:ext cx="17757234" cy="82039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80952" y="2943725"/>
            <a:ext cx="4714490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저희에게 연락주세요!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9980952" y="2326767"/>
            <a:ext cx="325417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C</a:t>
            </a:r>
            <a:r>
              <a:rPr lang="en-US" sz="40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ontact us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980952" y="3859069"/>
            <a:ext cx="9701178" cy="14445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언제든지 궁금하신 부분이나 문의하실 내용은</a:t>
            </a:r>
          </a:p>
          <a:p>
            <a:pPr algn="just"/>
            <a:r>
              <a:rPr lang="en-US" sz="36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메일이나 전화 또는 방문해 주세요!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990283" y="5501431"/>
            <a:ext cx="697175" cy="697175"/>
            <a:chOff x="9990283" y="5501431"/>
            <a:chExt cx="697175" cy="697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0283" y="5501431"/>
              <a:ext cx="697175" cy="697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0283" y="6424007"/>
            <a:ext cx="697175" cy="697175"/>
            <a:chOff x="9990283" y="6424007"/>
            <a:chExt cx="697175" cy="697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0283" y="6424007"/>
              <a:ext cx="697175" cy="697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0283" y="7346583"/>
            <a:ext cx="697175" cy="697175"/>
            <a:chOff x="9990283" y="7346583"/>
            <a:chExt cx="697175" cy="697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0283" y="7346583"/>
              <a:ext cx="697175" cy="69717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970711" y="5616775"/>
            <a:ext cx="6078751" cy="38570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ibizmirida@mail.com</a:t>
            </a:r>
          </a:p>
          <a:p>
            <a:pPr algn="just"/>
            <a:r>
              <a:rPr lang="en-US" sz="3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+82-02-123-4567</a:t>
            </a:r>
          </a:p>
          <a:p>
            <a:pPr algn="just"/>
            <a:r>
              <a:rPr lang="en-US" sz="3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서울 금천구 가산디지털2로 53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100426" y="7431690"/>
            <a:ext cx="438795" cy="532823"/>
            <a:chOff x="10100426" y="7431690"/>
            <a:chExt cx="438795" cy="5328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0426" y="7431690"/>
              <a:ext cx="438795" cy="5328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10555" y="5660830"/>
            <a:ext cx="457761" cy="380196"/>
            <a:chOff x="10110555" y="5660830"/>
            <a:chExt cx="457761" cy="3801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0555" y="5660830"/>
              <a:ext cx="457761" cy="3801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66667" y="6496660"/>
            <a:ext cx="532823" cy="532823"/>
            <a:chOff x="10066667" y="6496660"/>
            <a:chExt cx="532823" cy="5328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6667" y="6496660"/>
              <a:ext cx="532823" cy="532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8095" y="4776681"/>
            <a:ext cx="259385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Bold" pitchFamily="34" charset="0"/>
                <a:cs typeface="Noto Sans CJK KR Bold" pitchFamily="34" charset="0"/>
              </a:rPr>
              <a:t>감사합니다.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838095" y="5434882"/>
            <a:ext cx="7314286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끝까지 함께해 주셔서 감사합니다.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23810" y="3220585"/>
            <a:ext cx="4571429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T</a:t>
            </a:r>
            <a:r>
              <a:rPr lang="en-US" sz="67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hank you!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569582" y="187318"/>
            <a:ext cx="7535180" cy="3172311"/>
            <a:chOff x="10569582" y="187318"/>
            <a:chExt cx="7535180" cy="3172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9582" y="187318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69582" y="3549744"/>
            <a:ext cx="7535180" cy="3172311"/>
            <a:chOff x="10569582" y="3549744"/>
            <a:chExt cx="7535180" cy="31723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9582" y="3549744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9582" y="6921693"/>
            <a:ext cx="7535180" cy="3172311"/>
            <a:chOff x="10569582" y="6921693"/>
            <a:chExt cx="7535180" cy="3172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582" y="6921693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8095" y="6921693"/>
            <a:ext cx="7535180" cy="3172311"/>
            <a:chOff x="2838095" y="6921693"/>
            <a:chExt cx="7535180" cy="3172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8095" y="6921693"/>
              <a:ext cx="7535180" cy="317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056614" y="5328796"/>
            <a:ext cx="6364159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252525"/>
                </a:solidFill>
                <a:latin typeface="Noto Sans CJK KR Regular" pitchFamily="34" charset="0"/>
                <a:ea typeface="맑은 고딕" panose="020B0503020000020004" pitchFamily="50" charset="-127"/>
                <a:cs typeface="Noto Sans CJK KR Regular" pitchFamily="34" charset="0"/>
              </a:rPr>
              <a:t>구성원 </a:t>
            </a:r>
            <a:r>
              <a:rPr lang="en-US" sz="3600" dirty="0" err="1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소개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056614" y="4766315"/>
            <a:ext cx="350004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</a:t>
            </a:r>
            <a:r>
              <a:rPr lang="en-US" sz="4000" dirty="0">
                <a:solidFill>
                  <a:srgbClr val="474948"/>
                </a:solidFill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056614" y="8309198"/>
            <a:ext cx="740945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252525"/>
                </a:solidFill>
                <a:latin typeface="Noto Sans CJK KR Regular" pitchFamily="34" charset="0"/>
                <a:ea typeface="맑은 고딕" panose="020B0503020000020004" pitchFamily="50" charset="-127"/>
                <a:cs typeface="Noto Sans CJK KR Regular" pitchFamily="34" charset="0"/>
              </a:rPr>
              <a:t>구현 목표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056614" y="7749383"/>
            <a:ext cx="350004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03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111640" y="5326129"/>
            <a:ext cx="6714119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252525"/>
                </a:solidFill>
                <a:latin typeface="Noto Sans CJK KR Regular" pitchFamily="34" charset="0"/>
                <a:ea typeface="맑은 고딕" panose="020B0503020000020004" pitchFamily="50" charset="-127"/>
                <a:cs typeface="Noto Sans CJK KR Regular" pitchFamily="34" charset="0"/>
              </a:rPr>
              <a:t>개발 배경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111640" y="4766315"/>
            <a:ext cx="356942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111640" y="8309198"/>
            <a:ext cx="497012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252525"/>
                </a:solidFill>
                <a:latin typeface="Noto Sans CJK KR Regular" pitchFamily="34" charset="0"/>
                <a:ea typeface="맑은 고딕" panose="020B0503020000020004" pitchFamily="50" charset="-127"/>
              </a:rPr>
              <a:t>프로젝트 산출물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111640" y="7794763"/>
            <a:ext cx="365304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760303" y="1112386"/>
            <a:ext cx="8980918" cy="15237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700" kern="0" spc="-2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E45EDE-5632-4744-8C2F-7049FF73CCA0}"/>
              </a:ext>
            </a:extLst>
          </p:cNvPr>
          <p:cNvGrpSpPr/>
          <p:nvPr/>
        </p:nvGrpSpPr>
        <p:grpSpPr>
          <a:xfrm>
            <a:off x="9982200" y="7734300"/>
            <a:ext cx="1471035" cy="1471035"/>
            <a:chOff x="10172914" y="4595945"/>
            <a:chExt cx="1471035" cy="147103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0172914" y="4595945"/>
              <a:ext cx="1471035" cy="1471035"/>
              <a:chOff x="10172914" y="4595945"/>
              <a:chExt cx="1471035" cy="1471035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72914" y="4595945"/>
                <a:ext cx="1471035" cy="14710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453152" y="4997438"/>
              <a:ext cx="875053" cy="682416"/>
              <a:chOff x="10453152" y="4997438"/>
              <a:chExt cx="875053" cy="6824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53152" y="4997438"/>
                <a:ext cx="875053" cy="682416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B43A3C-46D3-4C3C-9151-342379A52802}"/>
              </a:ext>
            </a:extLst>
          </p:cNvPr>
          <p:cNvGrpSpPr/>
          <p:nvPr/>
        </p:nvGrpSpPr>
        <p:grpSpPr>
          <a:xfrm>
            <a:off x="9982200" y="4533900"/>
            <a:ext cx="1471035" cy="1471035"/>
            <a:chOff x="10172914" y="7560137"/>
            <a:chExt cx="1471035" cy="14710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72914" y="7560137"/>
              <a:ext cx="1471035" cy="1471035"/>
              <a:chOff x="10172914" y="7560137"/>
              <a:chExt cx="1471035" cy="147103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72914" y="7560137"/>
                <a:ext cx="1471035" cy="14710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88651" y="7885398"/>
              <a:ext cx="791525" cy="791525"/>
              <a:chOff x="10488651" y="7885398"/>
              <a:chExt cx="791525" cy="79152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88651" y="7885398"/>
                <a:ext cx="791525" cy="79152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8055" y="-165405"/>
            <a:ext cx="10616524" cy="10616524"/>
            <a:chOff x="8358055" y="-165405"/>
            <a:chExt cx="10616524" cy="10616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8055" y="-165405"/>
              <a:ext cx="10616524" cy="106165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67217" y="1766565"/>
            <a:ext cx="589045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 err="1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팀원소개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581400" y="952500"/>
            <a:ext cx="357361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12834" y="230701"/>
            <a:ext cx="2304537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0" kern="0" spc="-300" dirty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33400" y="342900"/>
            <a:ext cx="963195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2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01 .L</a:t>
            </a:r>
            <a:r>
              <a:rPr lang="en-US" altLang="ko-KR" sz="6700" dirty="0">
                <a:solidFill>
                  <a:srgbClr val="252525"/>
                </a:solidFill>
                <a:latin typeface="Noto Sans CJK KR Thin" pitchFamily="34" charset="0"/>
                <a:ea typeface="맑은 고딕" panose="020B0503020000020004" pitchFamily="50" charset="-127"/>
              </a:rPr>
              <a:t>eader25</a:t>
            </a:r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introduction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4651B67-E995-448D-97E8-D6505AAC277D}"/>
              </a:ext>
            </a:extLst>
          </p:cNvPr>
          <p:cNvSpPr txBox="1"/>
          <p:nvPr/>
        </p:nvSpPr>
        <p:spPr>
          <a:xfrm>
            <a:off x="1905000" y="2324100"/>
            <a:ext cx="292644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조장 </a:t>
            </a:r>
            <a:r>
              <a:rPr lang="ko-KR" altLang="en-US" sz="3000" dirty="0" err="1">
                <a:solidFill>
                  <a:srgbClr val="252525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이유준</a:t>
            </a:r>
            <a:endParaRPr lang="en-US" sz="3000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81AF56BF-C88C-4794-A960-294679AF0D1E}"/>
              </a:ext>
            </a:extLst>
          </p:cNvPr>
          <p:cNvSpPr txBox="1"/>
          <p:nvPr/>
        </p:nvSpPr>
        <p:spPr>
          <a:xfrm>
            <a:off x="1981200" y="8801100"/>
            <a:ext cx="292644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조장 </a:t>
            </a:r>
            <a:r>
              <a:rPr lang="ko-KR" altLang="en-US" sz="3000" dirty="0" err="1">
                <a:solidFill>
                  <a:srgbClr val="252525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이유준</a:t>
            </a:r>
            <a:endParaRPr lang="en-US" sz="3000" dirty="0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D52ABCCF-274D-4A50-856D-888E64E53A7E}"/>
              </a:ext>
            </a:extLst>
          </p:cNvPr>
          <p:cNvGrpSpPr/>
          <p:nvPr/>
        </p:nvGrpSpPr>
        <p:grpSpPr>
          <a:xfrm>
            <a:off x="2160104" y="6057900"/>
            <a:ext cx="2538527" cy="2538527"/>
            <a:chOff x="1792377" y="4018496"/>
            <a:chExt cx="2538527" cy="2538527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384EC6E4-D403-4040-9D82-45C74BAC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377" y="4018496"/>
              <a:ext cx="2538527" cy="2538527"/>
            </a:xfrm>
            <a:prstGeom prst="rect">
              <a:avLst/>
            </a:prstGeom>
          </p:spPr>
        </p:pic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E53021F9-3317-4837-ACA6-7398E88BF911}"/>
              </a:ext>
            </a:extLst>
          </p:cNvPr>
          <p:cNvSpPr txBox="1"/>
          <p:nvPr/>
        </p:nvSpPr>
        <p:spPr>
          <a:xfrm>
            <a:off x="7330622" y="8724900"/>
            <a:ext cx="292644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조장 </a:t>
            </a:r>
            <a:r>
              <a:rPr lang="ko-KR" altLang="en-US" sz="3000" dirty="0" err="1">
                <a:solidFill>
                  <a:srgbClr val="252525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이유준</a:t>
            </a:r>
            <a:endParaRPr lang="en-US" sz="3000" dirty="0"/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FC48A12B-A846-422D-AE05-0DFA48E6AD6D}"/>
              </a:ext>
            </a:extLst>
          </p:cNvPr>
          <p:cNvGrpSpPr/>
          <p:nvPr/>
        </p:nvGrpSpPr>
        <p:grpSpPr>
          <a:xfrm>
            <a:off x="7483022" y="5981700"/>
            <a:ext cx="2538527" cy="2538527"/>
            <a:chOff x="1792377" y="4018496"/>
            <a:chExt cx="2538527" cy="2538527"/>
          </a:xfrm>
        </p:grpSpPr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D4E3FADE-19E2-445A-AB6C-100F85E3A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377" y="4018496"/>
              <a:ext cx="2538527" cy="2538527"/>
            </a:xfrm>
            <a:prstGeom prst="rect">
              <a:avLst/>
            </a:prstGeom>
          </p:spPr>
        </p:pic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663D83BA-A11D-40B0-B3DA-AFFEE1EFF5F8}"/>
              </a:ext>
            </a:extLst>
          </p:cNvPr>
          <p:cNvSpPr txBox="1"/>
          <p:nvPr/>
        </p:nvSpPr>
        <p:spPr>
          <a:xfrm>
            <a:off x="12954000" y="8648700"/>
            <a:ext cx="292644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조장 </a:t>
            </a:r>
            <a:r>
              <a:rPr lang="ko-KR" altLang="en-US" sz="3000" dirty="0" err="1">
                <a:solidFill>
                  <a:srgbClr val="252525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이유준</a:t>
            </a:r>
            <a:endParaRPr lang="en-US" sz="3000" dirty="0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0C5CDA0D-C1D0-4444-A226-35690F0B10C3}"/>
              </a:ext>
            </a:extLst>
          </p:cNvPr>
          <p:cNvGrpSpPr/>
          <p:nvPr/>
        </p:nvGrpSpPr>
        <p:grpSpPr>
          <a:xfrm>
            <a:off x="13106400" y="5905500"/>
            <a:ext cx="2538527" cy="2538527"/>
            <a:chOff x="1792377" y="4018496"/>
            <a:chExt cx="2538527" cy="2538527"/>
          </a:xfrm>
        </p:grpSpPr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EB6BF3A6-A4C5-4E5A-A0D6-E1879C14F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377" y="4018496"/>
              <a:ext cx="2538527" cy="2538527"/>
            </a:xfrm>
            <a:prstGeom prst="rect">
              <a:avLst/>
            </a:prstGeom>
          </p:spPr>
        </p:pic>
      </p:grpSp>
      <p:sp>
        <p:nvSpPr>
          <p:cNvPr id="26" name="Object 6">
            <a:extLst>
              <a:ext uri="{FF2B5EF4-FFF2-40B4-BE49-F238E27FC236}">
                <a16:creationId xmlns:a16="http://schemas.microsoft.com/office/drawing/2014/main" id="{2F4028AE-0AC2-4D96-B23A-D2E679BF53DD}"/>
              </a:ext>
            </a:extLst>
          </p:cNvPr>
          <p:cNvSpPr txBox="1"/>
          <p:nvPr/>
        </p:nvSpPr>
        <p:spPr>
          <a:xfrm>
            <a:off x="12862378" y="4838700"/>
            <a:ext cx="292644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2FA599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서기 </a:t>
            </a:r>
            <a:r>
              <a:rPr lang="ko-KR" altLang="en-US" sz="3000" dirty="0" err="1">
                <a:solidFill>
                  <a:srgbClr val="252525"/>
                </a:solidFill>
                <a:latin typeface="Noto Sans CJK KR Black" pitchFamily="34" charset="0"/>
                <a:ea typeface="맑은 고딕" panose="020B0503020000020004" pitchFamily="50" charset="-127"/>
                <a:cs typeface="Noto Sans CJK KR Black" pitchFamily="34" charset="0"/>
              </a:rPr>
              <a:t>이유준</a:t>
            </a:r>
            <a:endParaRPr lang="en-US" sz="3000" dirty="0"/>
          </a:p>
        </p:txBody>
      </p: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05820202-7DF0-4B65-8702-DB643C2E4675}"/>
              </a:ext>
            </a:extLst>
          </p:cNvPr>
          <p:cNvGrpSpPr/>
          <p:nvPr/>
        </p:nvGrpSpPr>
        <p:grpSpPr>
          <a:xfrm>
            <a:off x="13014778" y="2095500"/>
            <a:ext cx="2538527" cy="2538527"/>
            <a:chOff x="1792377" y="4018496"/>
            <a:chExt cx="2538527" cy="2538527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FA59F682-EFF9-4D38-8223-121240DD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377" y="4018496"/>
              <a:ext cx="2538527" cy="2538527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C24050-D378-4681-8E8E-D5B2E8BDE5FC}"/>
              </a:ext>
            </a:extLst>
          </p:cNvPr>
          <p:cNvSpPr/>
          <p:nvPr/>
        </p:nvSpPr>
        <p:spPr>
          <a:xfrm>
            <a:off x="1981200" y="3162300"/>
            <a:ext cx="3352800" cy="2514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 구현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5625" y="-128263"/>
            <a:ext cx="7932394" cy="10576666"/>
            <a:chOff x="-515625" y="-128263"/>
            <a:chExt cx="7932394" cy="1057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5625" y="-128263"/>
              <a:ext cx="7932394" cy="1057666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95238" y="6046287"/>
            <a:ext cx="2139887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회사소개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695238" y="5486472"/>
            <a:ext cx="293353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비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즈컴퍼니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695238" y="7533059"/>
            <a:ext cx="11828571" cy="2167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현재 비즈 컴퍼니의 선두제품은 </a:t>
            </a:r>
            <a:r>
              <a:rPr lang="en-US" sz="3600" b="1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NOTBOOK</a:t>
            </a:r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입니다.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비즈하우스에서는 보다 편리하고 오래 사용할 수 있도록 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한단계 한단계씩 업그레이드 해나가는 중입니다.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695238" y="4021998"/>
            <a:ext cx="963195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C</a:t>
            </a:r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ompany introduction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662857" y="7092341"/>
            <a:ext cx="813333" cy="30366"/>
            <a:chOff x="8662857" y="7092341"/>
            <a:chExt cx="813333" cy="303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857" y="7092341"/>
              <a:ext cx="813333" cy="30366"/>
            </a:xfrm>
            <a:prstGeom prst="rect">
              <a:avLst/>
            </a:prstGeom>
          </p:spPr>
        </p:pic>
      </p:grpSp>
      <p:pic>
        <p:nvPicPr>
          <p:cNvPr id="11" name="그림 10" descr="사랑 Pusheen">
            <a:extLst>
              <a:ext uri="{FF2B5EF4-FFF2-40B4-BE49-F238E27FC236}">
                <a16:creationId xmlns:a16="http://schemas.microsoft.com/office/drawing/2014/main" id="{6CDA1B30-3476-4CDC-8BD0-B8905BF84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5300"/>
            <a:ext cx="1676400" cy="1676400"/>
          </a:xfrm>
          <a:prstGeom prst="rect">
            <a:avLst/>
          </a:prstGeom>
        </p:spPr>
      </p:pic>
      <p:pic>
        <p:nvPicPr>
          <p:cNvPr id="4" name="그림 3" descr="안녕 Pusheen">
            <a:extLst>
              <a:ext uri="{FF2B5EF4-FFF2-40B4-BE49-F238E27FC236}">
                <a16:creationId xmlns:a16="http://schemas.microsoft.com/office/drawing/2014/main" id="{16CBBDA3-1426-425D-8FC9-26B66D823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42900"/>
            <a:ext cx="1981200" cy="1981200"/>
          </a:xfrm>
          <a:prstGeom prst="rect">
            <a:avLst/>
          </a:prstGeom>
        </p:spPr>
      </p:pic>
      <p:pic>
        <p:nvPicPr>
          <p:cNvPr id="12" name="그림 11" descr="크게 웃는 Pusheen">
            <a:extLst>
              <a:ext uri="{FF2B5EF4-FFF2-40B4-BE49-F238E27FC236}">
                <a16:creationId xmlns:a16="http://schemas.microsoft.com/office/drawing/2014/main" id="{D374D580-9588-415A-8E53-7AE902697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400300"/>
            <a:ext cx="1674000" cy="1674000"/>
          </a:xfrm>
          <a:prstGeom prst="rect">
            <a:avLst/>
          </a:prstGeom>
        </p:spPr>
      </p:pic>
      <p:pic>
        <p:nvPicPr>
          <p:cNvPr id="14" name="그림 13" descr="충격 받은 Pusheen">
            <a:extLst>
              <a:ext uri="{FF2B5EF4-FFF2-40B4-BE49-F238E27FC236}">
                <a16:creationId xmlns:a16="http://schemas.microsoft.com/office/drawing/2014/main" id="{81E02A7C-9557-4A3A-B0FA-0D9FFC0961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324100"/>
            <a:ext cx="1447800" cy="1447800"/>
          </a:xfrm>
          <a:prstGeom prst="rect">
            <a:avLst/>
          </a:prstGeom>
        </p:spPr>
      </p:pic>
      <p:pic>
        <p:nvPicPr>
          <p:cNvPr id="17" name="그림 16" descr="사랑 Pusheen">
            <a:extLst>
              <a:ext uri="{FF2B5EF4-FFF2-40B4-BE49-F238E27FC236}">
                <a16:creationId xmlns:a16="http://schemas.microsoft.com/office/drawing/2014/main" id="{21964D74-8D70-4727-8031-3C341BB28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495300"/>
            <a:ext cx="1676400" cy="1676400"/>
          </a:xfrm>
          <a:prstGeom prst="rect">
            <a:avLst/>
          </a:prstGeom>
        </p:spPr>
      </p:pic>
      <p:pic>
        <p:nvPicPr>
          <p:cNvPr id="16" name="그림 15" descr="윙크 Pusheen">
            <a:extLst>
              <a:ext uri="{FF2B5EF4-FFF2-40B4-BE49-F238E27FC236}">
                <a16:creationId xmlns:a16="http://schemas.microsoft.com/office/drawing/2014/main" id="{D012DAC0-3D3F-42D9-A9D8-5457EB5AF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771900"/>
            <a:ext cx="3810000" cy="3810000"/>
          </a:xfrm>
          <a:prstGeom prst="rect">
            <a:avLst/>
          </a:prstGeom>
        </p:spPr>
      </p:pic>
      <p:pic>
        <p:nvPicPr>
          <p:cNvPr id="20" name="그림 19" descr="자고 있는 Pusheen">
            <a:extLst>
              <a:ext uri="{FF2B5EF4-FFF2-40B4-BE49-F238E27FC236}">
                <a16:creationId xmlns:a16="http://schemas.microsoft.com/office/drawing/2014/main" id="{78914F37-94BE-4FAB-AE27-FB0814923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2324100"/>
            <a:ext cx="1905000" cy="1905000"/>
          </a:xfrm>
          <a:prstGeom prst="rect">
            <a:avLst/>
          </a:prstGeom>
        </p:spPr>
      </p:pic>
      <p:pic>
        <p:nvPicPr>
          <p:cNvPr id="22" name="그림 21" descr="쿠키 Pusheen">
            <a:extLst>
              <a:ext uri="{FF2B5EF4-FFF2-40B4-BE49-F238E27FC236}">
                <a16:creationId xmlns:a16="http://schemas.microsoft.com/office/drawing/2014/main" id="{83925D4B-1EF2-418A-BEDA-8F1BFA4B5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571500"/>
            <a:ext cx="2057400" cy="2057400"/>
          </a:xfrm>
          <a:prstGeom prst="rect">
            <a:avLst/>
          </a:prstGeom>
        </p:spPr>
      </p:pic>
      <p:pic>
        <p:nvPicPr>
          <p:cNvPr id="24" name="그림 23" descr="팝콘 Pusheen">
            <a:extLst>
              <a:ext uri="{FF2B5EF4-FFF2-40B4-BE49-F238E27FC236}">
                <a16:creationId xmlns:a16="http://schemas.microsoft.com/office/drawing/2014/main" id="{5E9C8FDA-AA6F-4AD0-8EF7-EFAE4C167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2324100"/>
            <a:ext cx="1828800" cy="1828800"/>
          </a:xfrm>
          <a:prstGeom prst="rect">
            <a:avLst/>
          </a:prstGeom>
        </p:spPr>
      </p:pic>
      <p:pic>
        <p:nvPicPr>
          <p:cNvPr id="26" name="그림 25" descr="벚꽃 Pusheen">
            <a:extLst>
              <a:ext uri="{FF2B5EF4-FFF2-40B4-BE49-F238E27FC236}">
                <a16:creationId xmlns:a16="http://schemas.microsoft.com/office/drawing/2014/main" id="{7EEB033F-6773-4E46-AD7A-51B20427A0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667500"/>
            <a:ext cx="3810000" cy="3810000"/>
          </a:xfrm>
          <a:prstGeom prst="rect">
            <a:avLst/>
          </a:prstGeom>
        </p:spPr>
      </p:pic>
      <p:pic>
        <p:nvPicPr>
          <p:cNvPr id="28" name="그림 27" descr="똑똑이 Pusheen">
            <a:extLst>
              <a:ext uri="{FF2B5EF4-FFF2-40B4-BE49-F238E27FC236}">
                <a16:creationId xmlns:a16="http://schemas.microsoft.com/office/drawing/2014/main" id="{13B8CB3F-2F87-4F52-A2F8-4F54935DD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381500"/>
            <a:ext cx="3810000" cy="3810000"/>
          </a:xfrm>
          <a:prstGeom prst="rect">
            <a:avLst/>
          </a:prstGeom>
        </p:spPr>
      </p:pic>
      <p:pic>
        <p:nvPicPr>
          <p:cNvPr id="30" name="그림 29" descr="노트북 Pusheen">
            <a:extLst>
              <a:ext uri="{FF2B5EF4-FFF2-40B4-BE49-F238E27FC236}">
                <a16:creationId xmlns:a16="http://schemas.microsoft.com/office/drawing/2014/main" id="{5A49FCF7-168C-454A-B413-BF5B3ADCBC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4381500"/>
            <a:ext cx="3810000" cy="3810000"/>
          </a:xfrm>
          <a:prstGeom prst="rect">
            <a:avLst/>
          </a:prstGeom>
        </p:spPr>
      </p:pic>
      <p:pic>
        <p:nvPicPr>
          <p:cNvPr id="25" name="그림 24" descr="충격 받은 Pusheen">
            <a:extLst>
              <a:ext uri="{FF2B5EF4-FFF2-40B4-BE49-F238E27FC236}">
                <a16:creationId xmlns:a16="http://schemas.microsoft.com/office/drawing/2014/main" id="{C5F6AF64-AD3C-4906-912A-91F1074879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433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09772" y="-82776"/>
            <a:ext cx="7914626" cy="10552975"/>
            <a:chOff x="10509772" y="-82776"/>
            <a:chExt cx="7914626" cy="10552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9772" y="-82776"/>
              <a:ext cx="7914626" cy="105529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80902" y="3790073"/>
            <a:ext cx="3886132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아트디렉터 &amp; 대표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80902" y="3192163"/>
            <a:ext cx="177187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비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즈킴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80902" y="5552790"/>
            <a:ext cx="7164566" cy="1810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더페이스샵 잉크립퀴드체" pitchFamily="34" charset="0"/>
                <a:cs typeface="더페이스샵 잉크립퀴드체" pitchFamily="34" charset="0"/>
              </a:rPr>
              <a:t>회</a:t>
            </a:r>
            <a:r>
              <a:rPr lang="en-US" sz="4900" dirty="0">
                <a:solidFill>
                  <a:srgbClr val="252525"/>
                </a:solidFill>
                <a:latin typeface="더페이스샵 잉크립퀴드체" pitchFamily="34" charset="0"/>
                <a:cs typeface="더페이스샵 잉크립퀴드체" pitchFamily="34" charset="0"/>
              </a:rPr>
              <a:t>사를 위해 애써주시는 분들을 위해</a:t>
            </a:r>
          </a:p>
          <a:p>
            <a:pPr algn="just"/>
            <a:r>
              <a:rPr lang="en-US" sz="4900" dirty="0">
                <a:solidFill>
                  <a:srgbClr val="252525"/>
                </a:solidFill>
                <a:latin typeface="더페이스샵 잉크립퀴드체" pitchFamily="34" charset="0"/>
                <a:cs typeface="더페이스샵 잉크립퀴드체" pitchFamily="34" charset="0"/>
              </a:rPr>
              <a:t>항상 감사하게 생각합니다.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80902" y="1631089"/>
            <a:ext cx="6629645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R</a:t>
            </a:r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epresentative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80902" y="4874222"/>
            <a:ext cx="813333" cy="30366"/>
            <a:chOff x="1280902" y="4874222"/>
            <a:chExt cx="813333" cy="303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02" y="4874222"/>
              <a:ext cx="813333" cy="30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80902" y="7154094"/>
            <a:ext cx="11589425" cy="22247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제품을 사용하시는 분들, 사용할 제품이 나오기 까지,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그리고 제품이 출시되고 이후까지 애쓰시는 분들을 위해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끊임없이 고민을 통해 풀어 나가겠습니다. 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1755" y="-358905"/>
            <a:ext cx="5503960" cy="5503960"/>
            <a:chOff x="12781755" y="-358905"/>
            <a:chExt cx="5503960" cy="5503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1755" y="-358905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7319" y="5135531"/>
            <a:ext cx="5503960" cy="5503960"/>
            <a:chOff x="7287319" y="5135531"/>
            <a:chExt cx="5503960" cy="5503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7319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1755" y="5135531"/>
            <a:ext cx="5503960" cy="5503960"/>
            <a:chOff x="12781755" y="5135531"/>
            <a:chExt cx="5503960" cy="5503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755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7319" y="-358905"/>
            <a:ext cx="5503960" cy="5503960"/>
            <a:chOff x="7287319" y="-358905"/>
            <a:chExt cx="5503960" cy="5503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7319" y="-358905"/>
              <a:ext cx="5503960" cy="55039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71378" y="5021995"/>
            <a:ext cx="2434407" cy="40894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- 영업부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- 기획부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- 디자인부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- 마케팅부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71378" y="4289694"/>
            <a:ext cx="2878851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부서별 안내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71378" y="2690524"/>
            <a:ext cx="5345518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D</a:t>
            </a:r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epartment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303362" y="2052074"/>
            <a:ext cx="2877355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Sales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770790" y="2052074"/>
            <a:ext cx="293824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planning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581584" y="7305643"/>
            <a:ext cx="241365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design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548568" y="7305643"/>
            <a:ext cx="330861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Marketing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435" y="-465690"/>
            <a:ext cx="18370370" cy="5842565"/>
            <a:chOff x="-28435" y="-465690"/>
            <a:chExt cx="18370370" cy="5842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435" y="-465690"/>
              <a:ext cx="18370370" cy="584256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256392" y="8709112"/>
            <a:ext cx="1723253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비즈컴퍼니의 제품기획을 담당하는 부서로 기획부 총괄을 담당하는 미리다 팀장입니다.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975394" y="1619297"/>
            <a:ext cx="10179553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P</a:t>
            </a:r>
            <a:r>
              <a:rPr lang="en-US" sz="6700" dirty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lanning Department Profile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709906" y="7802447"/>
            <a:ext cx="2288701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기획부 팀장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090858" y="7199809"/>
            <a:ext cx="165378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미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리디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633391" y="3756610"/>
            <a:ext cx="2899471" cy="2899471"/>
            <a:chOff x="7633391" y="3756610"/>
            <a:chExt cx="2899471" cy="2899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391" y="3756610"/>
              <a:ext cx="2899471" cy="2899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43062" y="7253811"/>
            <a:ext cx="4904421" cy="15587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비즈제품 플래닝까지의</a:t>
            </a:r>
          </a:p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기획담당을 맡고 있습니다.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38480" y="2280172"/>
            <a:ext cx="5389311" cy="27808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P</a:t>
            </a:r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lanning</a:t>
            </a:r>
          </a:p>
          <a:p>
            <a:pPr algn="just"/>
            <a:r>
              <a:rPr lang="en-US" sz="67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914490" y="6076253"/>
            <a:ext cx="2618707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기획부 팀원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549411" y="5435520"/>
            <a:ext cx="156050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박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기획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66342" y="7253811"/>
            <a:ext cx="5385902" cy="15587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제품이 디자인으로</a:t>
            </a:r>
          </a:p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구체화 되도록 기획합니다.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886977" y="6076253"/>
            <a:ext cx="2518177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기획부 팀원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4521898" y="5435520"/>
            <a:ext cx="145997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dirty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김</a:t>
            </a:r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설계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38480" y="7253811"/>
            <a:ext cx="7484549" cy="1540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비즈컴퍼니의 제품기획을 담당하는</a:t>
            </a:r>
          </a:p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부서의 기획부 팀원입니다.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938480" y="5597789"/>
            <a:ext cx="974833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dirty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팀원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38480" y="4957056"/>
            <a:ext cx="1992485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dirty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기획부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38480" y="6609420"/>
            <a:ext cx="813333" cy="30366"/>
            <a:chOff x="938480" y="6609420"/>
            <a:chExt cx="813333" cy="303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80" y="6609420"/>
              <a:ext cx="813333" cy="30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399</TotalTime>
  <Words>427</Words>
  <Application>Microsoft Office PowerPoint</Application>
  <PresentationFormat>사용자 지정</PresentationFormat>
  <Paragraphs>150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Noto Sans CJK KR Black</vt:lpstr>
      <vt:lpstr>Noto Sans CJK KR Bold</vt:lpstr>
      <vt:lpstr>Noto Sans CJK KR Regular</vt:lpstr>
      <vt:lpstr>Noto Sans CJK KR Thin</vt:lpstr>
      <vt:lpstr>더페이스샵 잉크립퀴드체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rlatn2601@gmail.com</cp:lastModifiedBy>
  <cp:revision>35</cp:revision>
  <dcterms:created xsi:type="dcterms:W3CDTF">2020-11-24T21:12:37Z</dcterms:created>
  <dcterms:modified xsi:type="dcterms:W3CDTF">2020-11-25T13:57:23Z</dcterms:modified>
</cp:coreProperties>
</file>